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58" r:id="rId5"/>
    <p:sldId id="263" r:id="rId6"/>
    <p:sldId id="262" r:id="rId7"/>
    <p:sldId id="261" r:id="rId8"/>
    <p:sldId id="264" r:id="rId9"/>
    <p:sldId id="260"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D1C64A-9FAE-4A58-8FD0-E605F249D142}" type="datetimeFigureOut">
              <a:rPr lang="en-IN" smtClean="0"/>
              <a:t>18-07-2022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30415BB0-E326-41B4-A937-0DCE099BA0D2}"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0202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1C64A-9FAE-4A58-8FD0-E605F249D142}"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15BB0-E326-41B4-A937-0DCE099BA0D2}"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66942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D1C64A-9FAE-4A58-8FD0-E605F249D142}"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15BB0-E326-41B4-A937-0DCE099BA0D2}"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73333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D1C64A-9FAE-4A58-8FD0-E605F249D142}"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0415BB0-E326-41B4-A937-0DCE099BA0D2}"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7831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D1C64A-9FAE-4A58-8FD0-E605F249D142}" type="datetimeFigureOut">
              <a:rPr lang="en-IN" smtClean="0"/>
              <a:t>18-07-2022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0415BB0-E326-41B4-A937-0DCE099BA0D2}"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8843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D1C64A-9FAE-4A58-8FD0-E605F249D142}" type="datetimeFigureOut">
              <a:rPr lang="en-IN" smtClean="0"/>
              <a:t>18-07-2022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0415BB0-E326-41B4-A937-0DCE099BA0D2}"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3253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D1C64A-9FAE-4A58-8FD0-E605F249D142}" type="datetimeFigureOut">
              <a:rPr lang="en-IN" smtClean="0"/>
              <a:t>18-07-2022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0415BB0-E326-41B4-A937-0DCE099BA0D2}" type="slidenum">
              <a:rPr lang="en-IN" smtClean="0"/>
              <a:t>‹#›</a:t>
            </a:fld>
            <a:endParaRPr lang="en-IN"/>
          </a:p>
        </p:txBody>
      </p:sp>
    </p:spTree>
    <p:extLst>
      <p:ext uri="{BB962C8B-B14F-4D97-AF65-F5344CB8AC3E}">
        <p14:creationId xmlns:p14="http://schemas.microsoft.com/office/powerpoint/2010/main" val="2515455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D1C64A-9FAE-4A58-8FD0-E605F249D142}"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0415BB0-E326-41B4-A937-0DCE099BA0D2}"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4385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DD1C64A-9FAE-4A58-8FD0-E605F249D142}" type="datetimeFigureOut">
              <a:rPr lang="en-IN" smtClean="0"/>
              <a:t>18-07-2022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30415BB0-E326-41B4-A937-0DCE099BA0D2}"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56596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1C64A-9FAE-4A58-8FD0-E605F249D142}"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15BB0-E326-41B4-A937-0DCE099BA0D2}"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85335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1C64A-9FAE-4A58-8FD0-E605F249D142}"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0415BB0-E326-41B4-A937-0DCE099BA0D2}"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3702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DD1C64A-9FAE-4A58-8FD0-E605F249D142}" type="datetimeFigureOut">
              <a:rPr lang="en-IN" smtClean="0"/>
              <a:t>18-07-2022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0415BB0-E326-41B4-A937-0DCE099BA0D2}"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631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02DE2-A6BD-3FBC-C0B8-916B89573329}"/>
              </a:ext>
            </a:extLst>
          </p:cNvPr>
          <p:cNvSpPr>
            <a:spLocks noGrp="1"/>
          </p:cNvSpPr>
          <p:nvPr>
            <p:ph type="ctrTitle"/>
          </p:nvPr>
        </p:nvSpPr>
        <p:spPr/>
        <p:txBody>
          <a:bodyPr/>
          <a:lstStyle/>
          <a:p>
            <a:r>
              <a:rPr lang="en-US" dirty="0"/>
              <a:t>Aerial photographs </a:t>
            </a:r>
            <a:endParaRPr lang="en-IN" dirty="0"/>
          </a:p>
        </p:txBody>
      </p:sp>
      <p:sp>
        <p:nvSpPr>
          <p:cNvPr id="3" name="Subtitle 2">
            <a:extLst>
              <a:ext uri="{FF2B5EF4-FFF2-40B4-BE49-F238E27FC236}">
                <a16:creationId xmlns:a16="http://schemas.microsoft.com/office/drawing/2014/main" id="{C4620F86-5E41-40DF-B6F6-7C5B13AF42D1}"/>
              </a:ext>
            </a:extLst>
          </p:cNvPr>
          <p:cNvSpPr>
            <a:spLocks noGrp="1"/>
          </p:cNvSpPr>
          <p:nvPr>
            <p:ph type="subTitle" idx="1"/>
          </p:nvPr>
        </p:nvSpPr>
        <p:spPr/>
        <p:txBody>
          <a:bodyPr/>
          <a:lstStyle/>
          <a:p>
            <a:r>
              <a:rPr lang="en-US" dirty="0"/>
              <a:t>TYPES</a:t>
            </a:r>
            <a:endParaRPr lang="en-IN" dirty="0"/>
          </a:p>
        </p:txBody>
      </p:sp>
    </p:spTree>
    <p:extLst>
      <p:ext uri="{BB962C8B-B14F-4D97-AF65-F5344CB8AC3E}">
        <p14:creationId xmlns:p14="http://schemas.microsoft.com/office/powerpoint/2010/main" val="2958714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ypes of Aerial Photographs">
            <a:extLst>
              <a:ext uri="{FF2B5EF4-FFF2-40B4-BE49-F238E27FC236}">
                <a16:creationId xmlns:a16="http://schemas.microsoft.com/office/drawing/2014/main" id="{3DE65506-3206-C3D1-743E-0A995F4830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6425" y="1071255"/>
            <a:ext cx="6310825" cy="378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473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85379F-B58A-4D40-6B18-4A23E15D4947}"/>
              </a:ext>
            </a:extLst>
          </p:cNvPr>
          <p:cNvSpPr txBox="1"/>
          <p:nvPr/>
        </p:nvSpPr>
        <p:spPr>
          <a:xfrm>
            <a:off x="1097280" y="886265"/>
            <a:ext cx="8050236" cy="3170099"/>
          </a:xfrm>
          <a:prstGeom prst="rect">
            <a:avLst/>
          </a:prstGeom>
          <a:noFill/>
        </p:spPr>
        <p:txBody>
          <a:bodyPr wrap="square">
            <a:spAutoFit/>
          </a:bodyPr>
          <a:lstStyle/>
          <a:p>
            <a:pPr algn="just"/>
            <a:r>
              <a:rPr lang="en-US" sz="2000" b="1" i="0" dirty="0">
                <a:solidFill>
                  <a:srgbClr val="1A1A1A"/>
                </a:solidFill>
                <a:effectLst/>
                <a:latin typeface="Merriweather" panose="00000500000000000000" pitchFamily="2" charset="0"/>
              </a:rPr>
              <a:t>Aerial photography refers to the taking of photographs from an elevated position. Usually, the photographs are taken from some air- borne craft or equipment such as rockets, airplanes, </a:t>
            </a:r>
            <a:r>
              <a:rPr lang="en-US" sz="2000" b="1" i="0" dirty="0">
                <a:solidFill>
                  <a:srgbClr val="007ACC"/>
                </a:solidFill>
                <a:effectLst/>
                <a:latin typeface="Merriweather" panose="00000500000000000000" pitchFamily="2" charset="0"/>
              </a:rPr>
              <a:t>hot air balloons</a:t>
            </a:r>
            <a:r>
              <a:rPr lang="en-US" sz="2000" b="1" i="0" dirty="0">
                <a:solidFill>
                  <a:srgbClr val="1A1A1A"/>
                </a:solidFill>
                <a:effectLst/>
                <a:latin typeface="Merriweather" panose="00000500000000000000" pitchFamily="2" charset="0"/>
              </a:rPr>
              <a:t> and drones.</a:t>
            </a:r>
          </a:p>
          <a:p>
            <a:pPr algn="just"/>
            <a:r>
              <a:rPr lang="en-US" sz="2000" b="1" i="0" dirty="0">
                <a:solidFill>
                  <a:srgbClr val="1A1A1A"/>
                </a:solidFill>
                <a:effectLst/>
                <a:latin typeface="Merriweather" panose="00000500000000000000" pitchFamily="2" charset="0"/>
              </a:rPr>
              <a:t>For a photograph to qualify as an aerial photograph, it must be taken using equipment that its base is not on the ground. There are many categories of aerial photography, usually </a:t>
            </a:r>
            <a:r>
              <a:rPr lang="en-US" sz="2000" b="1" i="0" dirty="0" err="1">
                <a:solidFill>
                  <a:srgbClr val="1A1A1A"/>
                </a:solidFill>
                <a:effectLst/>
                <a:latin typeface="Merriweather" panose="00000500000000000000" pitchFamily="2" charset="0"/>
              </a:rPr>
              <a:t>categorised</a:t>
            </a:r>
            <a:r>
              <a:rPr lang="en-US" sz="2000" b="1" i="0" dirty="0">
                <a:solidFill>
                  <a:srgbClr val="1A1A1A"/>
                </a:solidFill>
                <a:effectLst/>
                <a:latin typeface="Merriweather" panose="00000500000000000000" pitchFamily="2" charset="0"/>
              </a:rPr>
              <a:t> according to the angle of taking a photograph.</a:t>
            </a:r>
          </a:p>
          <a:p>
            <a:br>
              <a:rPr lang="en-US" sz="2000" b="1" dirty="0"/>
            </a:br>
            <a:endParaRPr lang="en-IN" sz="2000" b="1" dirty="0"/>
          </a:p>
        </p:txBody>
      </p:sp>
    </p:spTree>
    <p:extLst>
      <p:ext uri="{BB962C8B-B14F-4D97-AF65-F5344CB8AC3E}">
        <p14:creationId xmlns:p14="http://schemas.microsoft.com/office/powerpoint/2010/main" val="2307988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C61BCD-3C82-A817-054C-4972305FA13F}"/>
              </a:ext>
            </a:extLst>
          </p:cNvPr>
          <p:cNvSpPr txBox="1"/>
          <p:nvPr/>
        </p:nvSpPr>
        <p:spPr>
          <a:xfrm>
            <a:off x="1350498" y="829995"/>
            <a:ext cx="7797018" cy="2554545"/>
          </a:xfrm>
          <a:prstGeom prst="rect">
            <a:avLst/>
          </a:prstGeom>
          <a:noFill/>
        </p:spPr>
        <p:txBody>
          <a:bodyPr wrap="square">
            <a:spAutoFit/>
          </a:bodyPr>
          <a:lstStyle/>
          <a:p>
            <a:pPr algn="just"/>
            <a:r>
              <a:rPr lang="en-US" sz="2000" b="1" i="0" dirty="0">
                <a:solidFill>
                  <a:srgbClr val="1A1A1A"/>
                </a:solidFill>
                <a:effectLst/>
                <a:latin typeface="Merriweather" panose="00000500000000000000" pitchFamily="2" charset="0"/>
              </a:rPr>
              <a:t>Aerial photographs are also </a:t>
            </a:r>
            <a:r>
              <a:rPr lang="en-US" sz="2000" b="1" i="0" dirty="0" err="1">
                <a:solidFill>
                  <a:srgbClr val="1A1A1A"/>
                </a:solidFill>
                <a:effectLst/>
                <a:latin typeface="Merriweather" panose="00000500000000000000" pitchFamily="2" charset="0"/>
              </a:rPr>
              <a:t>categorised</a:t>
            </a:r>
            <a:r>
              <a:rPr lang="en-US" sz="2000" b="1" i="0" dirty="0">
                <a:solidFill>
                  <a:srgbClr val="1A1A1A"/>
                </a:solidFill>
                <a:effectLst/>
                <a:latin typeface="Merriweather" panose="00000500000000000000" pitchFamily="2" charset="0"/>
              </a:rPr>
              <a:t> according to the proximity and width of the area covered in the photograph about the subject of the photography.</a:t>
            </a:r>
          </a:p>
          <a:p>
            <a:pPr algn="just"/>
            <a:r>
              <a:rPr lang="en-US" sz="2000" b="1" i="0" dirty="0">
                <a:solidFill>
                  <a:srgbClr val="1A1A1A"/>
                </a:solidFill>
                <a:effectLst/>
                <a:latin typeface="Merriweather" panose="00000500000000000000" pitchFamily="2" charset="0"/>
              </a:rPr>
              <a:t>As such, there are oblique, vertical, high, low, wide or close- up aerial </a:t>
            </a:r>
            <a:r>
              <a:rPr lang="en-US" sz="2000" b="1" i="0" dirty="0" err="1">
                <a:solidFill>
                  <a:srgbClr val="1A1A1A"/>
                </a:solidFill>
                <a:effectLst/>
                <a:latin typeface="Merriweather" panose="00000500000000000000" pitchFamily="2" charset="0"/>
              </a:rPr>
              <a:t>photographs.a</a:t>
            </a:r>
            <a:r>
              <a:rPr lang="en-US" sz="2000" b="1" i="0" dirty="0">
                <a:solidFill>
                  <a:srgbClr val="1A1A1A"/>
                </a:solidFill>
                <a:effectLst/>
                <a:latin typeface="Merriweather" panose="00000500000000000000" pitchFamily="2" charset="0"/>
              </a:rPr>
              <a:t> It is possible for a single photograph to fall into two or three such categories. Hence, you can have an oblique photograph that is flat and wide at the same time.</a:t>
            </a:r>
          </a:p>
        </p:txBody>
      </p:sp>
    </p:spTree>
    <p:extLst>
      <p:ext uri="{BB962C8B-B14F-4D97-AF65-F5344CB8AC3E}">
        <p14:creationId xmlns:p14="http://schemas.microsoft.com/office/powerpoint/2010/main" val="343729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B0D2B8-2246-9391-9973-383D90E7BADA}"/>
              </a:ext>
            </a:extLst>
          </p:cNvPr>
          <p:cNvSpPr txBox="1"/>
          <p:nvPr/>
        </p:nvSpPr>
        <p:spPr>
          <a:xfrm>
            <a:off x="2461847" y="1856933"/>
            <a:ext cx="6615330" cy="2031325"/>
          </a:xfrm>
          <a:prstGeom prst="rect">
            <a:avLst/>
          </a:prstGeom>
          <a:noFill/>
        </p:spPr>
        <p:txBody>
          <a:bodyPr wrap="square">
            <a:spAutoFit/>
          </a:bodyPr>
          <a:lstStyle/>
          <a:p>
            <a:r>
              <a:rPr lang="en-US" b="1" dirty="0">
                <a:solidFill>
                  <a:srgbClr val="111111"/>
                </a:solidFill>
                <a:latin typeface="Roboto" panose="02000000000000000000" pitchFamily="2" charset="0"/>
              </a:rPr>
              <a:t>VERTICAL AIR PHOTOGRAPH</a:t>
            </a:r>
          </a:p>
          <a:p>
            <a:endParaRPr lang="en-US" b="1" dirty="0">
              <a:solidFill>
                <a:srgbClr val="111111"/>
              </a:solidFill>
              <a:latin typeface="Roboto" panose="02000000000000000000" pitchFamily="2" charset="0"/>
            </a:endParaRPr>
          </a:p>
          <a:p>
            <a:r>
              <a:rPr lang="en-US" b="1" dirty="0">
                <a:solidFill>
                  <a:srgbClr val="111111"/>
                </a:solidFill>
                <a:latin typeface="Roboto" panose="02000000000000000000" pitchFamily="2" charset="0"/>
              </a:rPr>
              <a:t>V</a:t>
            </a:r>
            <a:r>
              <a:rPr lang="en-US" b="1" i="0" dirty="0">
                <a:solidFill>
                  <a:srgbClr val="111111"/>
                </a:solidFill>
                <a:effectLst/>
                <a:latin typeface="Roboto" panose="02000000000000000000" pitchFamily="2" charset="0"/>
              </a:rPr>
              <a:t>ertical air photograph A photograph taken from the air with the optical axis of the camera perpendicular to the surface of the earth. Vertical photographs have practically a constant scale and are used to prepare maps and detect camouflaged objects</a:t>
            </a:r>
            <a:endParaRPr lang="en-IN" b="1" dirty="0"/>
          </a:p>
        </p:txBody>
      </p:sp>
    </p:spTree>
    <p:extLst>
      <p:ext uri="{BB962C8B-B14F-4D97-AF65-F5344CB8AC3E}">
        <p14:creationId xmlns:p14="http://schemas.microsoft.com/office/powerpoint/2010/main" val="2100728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CD9BEA-3C26-78E5-56CE-51B12BCF0B34}"/>
              </a:ext>
            </a:extLst>
          </p:cNvPr>
          <p:cNvSpPr txBox="1"/>
          <p:nvPr/>
        </p:nvSpPr>
        <p:spPr>
          <a:xfrm>
            <a:off x="3049172" y="2825319"/>
            <a:ext cx="6098344" cy="1200329"/>
          </a:xfrm>
          <a:prstGeom prst="rect">
            <a:avLst/>
          </a:prstGeom>
          <a:noFill/>
        </p:spPr>
        <p:txBody>
          <a:bodyPr wrap="square">
            <a:spAutoFit/>
          </a:bodyPr>
          <a:lstStyle/>
          <a:p>
            <a:pPr algn="just"/>
            <a:r>
              <a:rPr lang="en-US" b="1" i="0" cap="all" dirty="0">
                <a:solidFill>
                  <a:srgbClr val="1A1A1A"/>
                </a:solidFill>
                <a:effectLst/>
                <a:latin typeface="Merriweather" panose="00000500000000000000" pitchFamily="2" charset="0"/>
              </a:rPr>
              <a:t>TRUE VERTICAL PHOTOGRAPHS</a:t>
            </a:r>
          </a:p>
          <a:p>
            <a:pPr algn="just"/>
            <a:r>
              <a:rPr lang="en-US" b="0" i="0" dirty="0">
                <a:solidFill>
                  <a:srgbClr val="1A1A1A"/>
                </a:solidFill>
                <a:effectLst/>
                <a:latin typeface="Merriweather" panose="00000500000000000000" pitchFamily="2" charset="0"/>
              </a:rPr>
              <a:t>Unlike oblique photographs, vertical photographs are those that are taken directly from the object to be captured.</a:t>
            </a:r>
          </a:p>
        </p:txBody>
      </p:sp>
    </p:spTree>
    <p:extLst>
      <p:ext uri="{BB962C8B-B14F-4D97-AF65-F5344CB8AC3E}">
        <p14:creationId xmlns:p14="http://schemas.microsoft.com/office/powerpoint/2010/main" val="1857524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5B27F4-AA99-478B-CFDC-2A7C5EFF620C}"/>
              </a:ext>
            </a:extLst>
          </p:cNvPr>
          <p:cNvSpPr txBox="1"/>
          <p:nvPr/>
        </p:nvSpPr>
        <p:spPr>
          <a:xfrm>
            <a:off x="2500533" y="1380701"/>
            <a:ext cx="6098344" cy="2554545"/>
          </a:xfrm>
          <a:prstGeom prst="rect">
            <a:avLst/>
          </a:prstGeom>
          <a:noFill/>
        </p:spPr>
        <p:txBody>
          <a:bodyPr wrap="square">
            <a:spAutoFit/>
          </a:bodyPr>
          <a:lstStyle/>
          <a:p>
            <a:pPr algn="just"/>
            <a:r>
              <a:rPr lang="en-US" sz="2000" b="1" i="0" cap="all" dirty="0">
                <a:solidFill>
                  <a:srgbClr val="1A1A1A"/>
                </a:solidFill>
                <a:effectLst/>
                <a:latin typeface="Merriweather" panose="00000500000000000000" pitchFamily="2" charset="0"/>
              </a:rPr>
              <a:t>OBLIQUE PHOTOGRAPHS</a:t>
            </a:r>
          </a:p>
          <a:p>
            <a:pPr algn="just"/>
            <a:endParaRPr lang="en-US" sz="2000" b="1" cap="all" dirty="0">
              <a:solidFill>
                <a:srgbClr val="1A1A1A"/>
              </a:solidFill>
              <a:latin typeface="Merriweather" panose="00000500000000000000" pitchFamily="2" charset="0"/>
            </a:endParaRPr>
          </a:p>
          <a:p>
            <a:pPr algn="just"/>
            <a:endParaRPr lang="en-US" sz="2000" b="1" i="0" cap="all" dirty="0">
              <a:solidFill>
                <a:srgbClr val="1A1A1A"/>
              </a:solidFill>
              <a:effectLst/>
              <a:latin typeface="Merriweather" panose="00000500000000000000" pitchFamily="2" charset="0"/>
            </a:endParaRPr>
          </a:p>
          <a:p>
            <a:pPr algn="just"/>
            <a:r>
              <a:rPr lang="en-US" sz="2000" b="1" i="0" dirty="0">
                <a:solidFill>
                  <a:srgbClr val="1A1A1A"/>
                </a:solidFill>
                <a:effectLst/>
                <a:latin typeface="Merriweather" panose="00000500000000000000" pitchFamily="2" charset="0"/>
              </a:rPr>
              <a:t>Oblique photographs are those that are taken at an angle. These can either be wide or close-up, and high or low.</a:t>
            </a:r>
          </a:p>
          <a:p>
            <a:br>
              <a:rPr lang="en-US" sz="2000" b="1" dirty="0"/>
            </a:br>
            <a:endParaRPr lang="en-IN" sz="2000" b="1" dirty="0"/>
          </a:p>
        </p:txBody>
      </p:sp>
    </p:spTree>
    <p:extLst>
      <p:ext uri="{BB962C8B-B14F-4D97-AF65-F5344CB8AC3E}">
        <p14:creationId xmlns:p14="http://schemas.microsoft.com/office/powerpoint/2010/main" val="3304195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23078B-86E0-F3ED-E194-CE3BDAB87D29}"/>
              </a:ext>
            </a:extLst>
          </p:cNvPr>
          <p:cNvSpPr txBox="1"/>
          <p:nvPr/>
        </p:nvSpPr>
        <p:spPr>
          <a:xfrm>
            <a:off x="1280160" y="604912"/>
            <a:ext cx="7867356" cy="4093428"/>
          </a:xfrm>
          <a:prstGeom prst="rect">
            <a:avLst/>
          </a:prstGeom>
          <a:noFill/>
        </p:spPr>
        <p:txBody>
          <a:bodyPr wrap="square">
            <a:spAutoFit/>
          </a:bodyPr>
          <a:lstStyle/>
          <a:p>
            <a:pPr algn="l" fontAlgn="base"/>
            <a:r>
              <a:rPr lang="en-US" sz="2000" b="1" i="0" dirty="0">
                <a:solidFill>
                  <a:srgbClr val="666666"/>
                </a:solidFill>
                <a:effectLst/>
                <a:latin typeface="Poppins" panose="020B0502040204020203" pitchFamily="2" charset="0"/>
              </a:rPr>
              <a:t>THE OBLIQUE </a:t>
            </a:r>
            <a:r>
              <a:rPr lang="en-US" sz="2000" b="1" i="0" dirty="0">
                <a:solidFill>
                  <a:srgbClr val="2EA3F2"/>
                </a:solidFill>
                <a:effectLst/>
                <a:latin typeface="Poppins" panose="020B0502040204020203" pitchFamily="2" charset="0"/>
              </a:rPr>
              <a:t>AERIAL PHOTOGRAPHY</a:t>
            </a:r>
            <a:endParaRPr lang="en-US" sz="2000" b="1" i="0" dirty="0">
              <a:solidFill>
                <a:srgbClr val="666666"/>
              </a:solidFill>
              <a:effectLst/>
              <a:latin typeface="Poppins" panose="020B0502040204020203" pitchFamily="2" charset="0"/>
            </a:endParaRPr>
          </a:p>
          <a:p>
            <a:pPr algn="l" fontAlgn="base"/>
            <a:endParaRPr lang="en-US" sz="2000" b="1" dirty="0">
              <a:solidFill>
                <a:srgbClr val="666666"/>
              </a:solidFill>
              <a:latin typeface="Poppins" panose="020B0502040204020203" pitchFamily="2" charset="0"/>
            </a:endParaRPr>
          </a:p>
          <a:p>
            <a:pPr algn="l" fontAlgn="base"/>
            <a:r>
              <a:rPr lang="en-US" sz="2000" b="1" i="0" dirty="0">
                <a:solidFill>
                  <a:srgbClr val="666666"/>
                </a:solidFill>
                <a:effectLst/>
                <a:latin typeface="Poppins" panose="020B0502040204020203" pitchFamily="2" charset="0"/>
              </a:rPr>
              <a:t>can show the exact same thing that the vertical aerial photography shows, but the angle is sloped with the camera axis pointing north-east, south-east, south-west, north-west… you get the drift.</a:t>
            </a:r>
          </a:p>
          <a:p>
            <a:pPr algn="l" fontAlgn="base"/>
            <a:endParaRPr lang="en-US" sz="2000" b="1" i="0" dirty="0">
              <a:solidFill>
                <a:srgbClr val="666666"/>
              </a:solidFill>
              <a:effectLst/>
              <a:latin typeface="Poppins" panose="020B0502040204020203" pitchFamily="2" charset="0"/>
            </a:endParaRPr>
          </a:p>
          <a:p>
            <a:pPr algn="l" fontAlgn="base"/>
            <a:r>
              <a:rPr lang="en-US" sz="2000" b="1" i="0" dirty="0">
                <a:solidFill>
                  <a:srgbClr val="666666"/>
                </a:solidFill>
                <a:effectLst/>
                <a:latin typeface="Poppins" panose="020B0502040204020203" pitchFamily="2" charset="0"/>
              </a:rPr>
              <a:t>The intention is to create a more dramatic photography of the area and for viewers to easily comprehend the location. It is also useful for looking at foreground building frontages. Features in the background, however, could not be recognized because they are either too small or hidden by the features in front.</a:t>
            </a:r>
          </a:p>
        </p:txBody>
      </p:sp>
    </p:spTree>
    <p:extLst>
      <p:ext uri="{BB962C8B-B14F-4D97-AF65-F5344CB8AC3E}">
        <p14:creationId xmlns:p14="http://schemas.microsoft.com/office/powerpoint/2010/main" val="3261226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erial Photographs">
            <a:extLst>
              <a:ext uri="{FF2B5EF4-FFF2-40B4-BE49-F238E27FC236}">
                <a16:creationId xmlns:a16="http://schemas.microsoft.com/office/drawing/2014/main" id="{FB59A3F1-7F3F-64C5-1B6F-9EFDBC2FF2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9138" y="910883"/>
            <a:ext cx="6578112" cy="3946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985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BA480ADC-52F8-88EF-34E8-202BBFC44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0" y="1524000"/>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04574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24</TotalTime>
  <Words>356</Words>
  <Application>Microsoft Office PowerPoint</Application>
  <PresentationFormat>Widescreen</PresentationFormat>
  <Paragraphs>22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Gill Sans MT</vt:lpstr>
      <vt:lpstr>Merriweather</vt:lpstr>
      <vt:lpstr>Poppins</vt:lpstr>
      <vt:lpstr>Roboto</vt:lpstr>
      <vt:lpstr>Gallery</vt:lpstr>
      <vt:lpstr>Aerial photographs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3</cp:revision>
  <dcterms:created xsi:type="dcterms:W3CDTF">2022-07-17T06:36:21Z</dcterms:created>
  <dcterms:modified xsi:type="dcterms:W3CDTF">2022-07-18T07:08:23Z</dcterms:modified>
</cp:coreProperties>
</file>